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62" r:id="rId18"/>
    <p:sldId id="263" r:id="rId19"/>
    <p:sldId id="26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04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9DCA8-FCE9-664F-ACB4-273496B33615}" type="datetimeFigureOut">
              <a:rPr lang="en-US" smtClean="0"/>
              <a:pPr/>
              <a:t>6/10/10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D6BB8-423E-E74E-B629-9FF31972E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Comma Spices &amp; Run-On Sentences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5423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sentence coordination?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or more INDEPENDENT CLAUSES are equivalent or balanced.</a:t>
            </a: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r>
              <a:rPr lang="en-US" dirty="0" smtClean="0"/>
              <a:t>The sky turned </a:t>
            </a:r>
            <a:r>
              <a:rPr lang="en-US" b="1" dirty="0" smtClean="0"/>
              <a:t>brighter, and </a:t>
            </a:r>
            <a:r>
              <a:rPr lang="en-US" dirty="0" smtClean="0"/>
              <a:t>people emerged happily from buildings.</a:t>
            </a:r>
          </a:p>
          <a:p>
            <a:r>
              <a:rPr lang="en-US" dirty="0" smtClean="0"/>
              <a:t>The sky turned </a:t>
            </a:r>
            <a:r>
              <a:rPr lang="en-US" b="1" dirty="0" smtClean="0"/>
              <a:t>brighter; </a:t>
            </a:r>
            <a:r>
              <a:rPr lang="en-US" dirty="0" smtClean="0"/>
              <a:t>people emerged happily from buildings.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74" y="503238"/>
            <a:ext cx="7992046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Coordinate sentence = Compound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64655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Independent Clause/Meaning Conveyed:</a:t>
            </a:r>
          </a:p>
          <a:p>
            <a:r>
              <a:rPr lang="en-US" b="1" dirty="0" smtClean="0"/>
              <a:t>, and</a:t>
            </a:r>
          </a:p>
          <a:p>
            <a:r>
              <a:rPr lang="en-US" b="1" dirty="0" smtClean="0"/>
              <a:t>, but</a:t>
            </a:r>
          </a:p>
          <a:p>
            <a:r>
              <a:rPr lang="en-US" b="1" dirty="0" smtClean="0"/>
              <a:t>, yet</a:t>
            </a:r>
          </a:p>
          <a:p>
            <a:r>
              <a:rPr lang="en-US" b="1" dirty="0" smtClean="0"/>
              <a:t>, for</a:t>
            </a:r>
          </a:p>
          <a:p>
            <a:r>
              <a:rPr lang="en-US" b="1" dirty="0" smtClean="0"/>
              <a:t>, or</a:t>
            </a:r>
          </a:p>
          <a:p>
            <a:r>
              <a:rPr lang="en-US" b="1" dirty="0" smtClean="0"/>
              <a:t>, nor</a:t>
            </a:r>
          </a:p>
          <a:p>
            <a:r>
              <a:rPr lang="en-US" b="1" dirty="0" smtClean="0"/>
              <a:t>, so</a:t>
            </a:r>
          </a:p>
          <a:p>
            <a:r>
              <a:rPr lang="en-US" b="1" dirty="0" smtClean="0"/>
              <a:t>;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09140" y="2261471"/>
            <a:ext cx="320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09140" y="3035958"/>
            <a:ext cx="2524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ean contrast</a:t>
            </a:r>
            <a:endParaRPr lang="en-US" dirty="0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2059965" y="3035958"/>
            <a:ext cx="449175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059965" y="3189645"/>
            <a:ext cx="449175" cy="3729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09140" y="3810429"/>
            <a:ext cx="209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eason or choice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09140" y="4368053"/>
            <a:ext cx="2013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 choice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09140" y="4892285"/>
            <a:ext cx="198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egative choice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09140" y="5385537"/>
            <a:ext cx="198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esult or effect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75453" y="2491393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059965" y="4027289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83185" y="4596387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75453" y="5109145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80705" y="5613871"/>
            <a:ext cx="449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15252" y="2630803"/>
            <a:ext cx="25127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N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O</a:t>
            </a:r>
          </a:p>
          <a:p>
            <a:r>
              <a:rPr lang="en-US" dirty="0" smtClean="0"/>
              <a:t>Y</a:t>
            </a:r>
          </a:p>
          <a:p>
            <a:r>
              <a:rPr lang="en-US" dirty="0" smtClean="0"/>
              <a:t>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The IDEAS must be related or equivalent!</a:t>
            </a:r>
          </a:p>
          <a:p>
            <a:r>
              <a:rPr lang="en-US" b="1" dirty="0" smtClean="0"/>
              <a:t>Exercises 9-3/page 222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82" y="503238"/>
            <a:ext cx="7868138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sentence subordination?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Important idea </a:t>
            </a:r>
          </a:p>
          <a:p>
            <a:r>
              <a:rPr lang="en-US" dirty="0" smtClean="0"/>
              <a:t>INDEPENDENT CLAUSE</a:t>
            </a:r>
          </a:p>
          <a:p>
            <a:pPr>
              <a:buNone/>
            </a:pPr>
            <a:r>
              <a:rPr lang="en-US" b="1" dirty="0" smtClean="0"/>
              <a:t>Less Important Idea - </a:t>
            </a:r>
            <a:r>
              <a:rPr lang="en-US" b="1" u="sng" dirty="0" smtClean="0"/>
              <a:t>Subordinate</a:t>
            </a:r>
          </a:p>
          <a:p>
            <a:r>
              <a:rPr lang="en-US" dirty="0" smtClean="0"/>
              <a:t>DEPENDENT CLAUSE</a:t>
            </a:r>
          </a:p>
          <a:p>
            <a:pPr>
              <a:buNone/>
            </a:pPr>
            <a:r>
              <a:rPr lang="en-US" dirty="0" smtClean="0"/>
              <a:t>Page 223 / 9J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608" y="503238"/>
            <a:ext cx="8053999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Structure of a Subordinate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Start with a</a:t>
            </a:r>
            <a:r>
              <a:rPr lang="en-US" b="1" dirty="0" smtClean="0"/>
              <a:t> Dependent Clause </a:t>
            </a:r>
            <a:r>
              <a:rPr lang="en-US" dirty="0" smtClean="0"/>
              <a:t>with a subordinating conjunction</a:t>
            </a:r>
          </a:p>
          <a:p>
            <a:r>
              <a:rPr lang="en-US" dirty="0" smtClean="0"/>
              <a:t>OR</a:t>
            </a:r>
          </a:p>
          <a:p>
            <a:pPr>
              <a:buNone/>
            </a:pPr>
            <a:r>
              <a:rPr lang="en-US" b="1" dirty="0" smtClean="0"/>
              <a:t>Relative Pronoun </a:t>
            </a:r>
            <a:r>
              <a:rPr lang="en-US" dirty="0" smtClean="0"/>
              <a:t>(</a:t>
            </a:r>
            <a:r>
              <a:rPr lang="en-US" i="1" dirty="0" smtClean="0"/>
              <a:t>who, which, that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b="1" u="sng" dirty="0" smtClean="0"/>
              <a:t>Example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If they are very lucky, the passengers may glimpse dolphins breaking water playfully near the ship.</a:t>
            </a:r>
          </a:p>
          <a:p>
            <a:r>
              <a:rPr lang="en-US" dirty="0" smtClean="0"/>
              <a:t>Pandas are solitary animals, </a:t>
            </a:r>
            <a:r>
              <a:rPr lang="en-US" b="1" dirty="0" smtClean="0"/>
              <a:t>which</a:t>
            </a:r>
            <a:r>
              <a:rPr lang="en-US" dirty="0" smtClean="0"/>
              <a:t> means they are difficult to protect from extinction.</a:t>
            </a:r>
          </a:p>
          <a:p>
            <a:pPr>
              <a:buNone/>
            </a:pPr>
            <a:r>
              <a:rPr lang="en-US" b="1" u="sng" dirty="0" smtClean="0"/>
              <a:t>QUICK REFERENCE – 9.f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Adverb Clause, </a:t>
            </a:r>
            <a:r>
              <a:rPr lang="en-US" dirty="0" smtClean="0"/>
              <a:t>independent clause.</a:t>
            </a:r>
            <a:endParaRPr lang="en-US" b="1" dirty="0" smtClean="0"/>
          </a:p>
          <a:p>
            <a:r>
              <a:rPr lang="en-US" b="1" dirty="0" smtClean="0"/>
              <a:t>After the sky grew dark, </a:t>
            </a:r>
            <a:r>
              <a:rPr lang="en-US" dirty="0" smtClean="0"/>
              <a:t>the wind died suddenly.</a:t>
            </a:r>
          </a:p>
          <a:p>
            <a:pPr>
              <a:buNone/>
            </a:pPr>
            <a:r>
              <a:rPr lang="en-US" b="1" dirty="0" smtClean="0"/>
              <a:t>Independent Clause, </a:t>
            </a:r>
            <a:r>
              <a:rPr lang="en-US" dirty="0" smtClean="0"/>
              <a:t>Adverb Clause</a:t>
            </a:r>
          </a:p>
          <a:p>
            <a:r>
              <a:rPr lang="en-US" dirty="0" smtClean="0"/>
              <a:t>Birds stopped singing, </a:t>
            </a:r>
            <a:r>
              <a:rPr lang="en-US" b="1" dirty="0" smtClean="0"/>
              <a:t>as they do during an eclipse.</a:t>
            </a:r>
            <a:endParaRPr lang="en-US" dirty="0" smtClean="0"/>
          </a:p>
          <a:p>
            <a:pPr>
              <a:buNone/>
            </a:pPr>
            <a:r>
              <a:rPr lang="en-US" b="1" u="sng" dirty="0" smtClean="0"/>
              <a:t>Adverb/Adjective Clauses - Quick Reference 9.1/page 224</a:t>
            </a:r>
          </a:p>
          <a:p>
            <a:pPr>
              <a:buNone/>
            </a:pPr>
            <a:r>
              <a:rPr lang="en-US" b="1" u="sng" dirty="0" smtClean="0"/>
              <a:t>Exercise 9-4/page 225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Fragments w/Subordinating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6013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Subordinating Conjunctions – Quick Reference 14.7.</a:t>
            </a:r>
          </a:p>
          <a:p>
            <a:pPr>
              <a:buNone/>
            </a:pPr>
            <a:r>
              <a:rPr lang="en-US" dirty="0" smtClean="0"/>
              <a:t>Frequently used:</a:t>
            </a:r>
          </a:p>
          <a:p>
            <a:r>
              <a:rPr lang="en-US" dirty="0" smtClean="0"/>
              <a:t>After</a:t>
            </a:r>
          </a:p>
          <a:p>
            <a:r>
              <a:rPr lang="en-US" dirty="0" smtClean="0"/>
              <a:t>Although</a:t>
            </a:r>
          </a:p>
          <a:p>
            <a:r>
              <a:rPr lang="en-US" dirty="0" smtClean="0"/>
              <a:t>Because</a:t>
            </a:r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If</a:t>
            </a:r>
          </a:p>
          <a:p>
            <a:r>
              <a:rPr lang="en-US" dirty="0" smtClean="0"/>
              <a:t>Unless</a:t>
            </a:r>
          </a:p>
          <a:p>
            <a:r>
              <a:rPr lang="en-US" dirty="0" smtClean="0"/>
              <a:t>When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06195" y="4010458"/>
            <a:ext cx="4354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EXERCISE 19-4/page 388.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Exercise 19-4/388</a:t>
            </a:r>
          </a:p>
          <a:p>
            <a:r>
              <a:rPr lang="en-US" smtClean="0"/>
              <a:t>Exercise </a:t>
            </a:r>
            <a:r>
              <a:rPr lang="en-US" dirty="0" smtClean="0"/>
              <a:t>20-1/394</a:t>
            </a:r>
          </a:p>
          <a:p>
            <a:r>
              <a:rPr lang="en-US" dirty="0" smtClean="0"/>
              <a:t>Exercise 20-2/</a:t>
            </a:r>
            <a:r>
              <a:rPr lang="en-US" dirty="0" smtClean="0"/>
              <a:t>396</a:t>
            </a:r>
          </a:p>
          <a:p>
            <a:r>
              <a:rPr lang="en-US" dirty="0" smtClean="0"/>
              <a:t>Exercise 20-3/398</a:t>
            </a:r>
          </a:p>
          <a:p>
            <a:r>
              <a:rPr lang="en-US" dirty="0" smtClean="0"/>
              <a:t>Exercise 20-4/399</a:t>
            </a:r>
          </a:p>
          <a:p>
            <a:r>
              <a:rPr lang="en-US" dirty="0" smtClean="0"/>
              <a:t>Exercise 9-3/</a:t>
            </a:r>
            <a:r>
              <a:rPr lang="en-US" dirty="0" smtClean="0"/>
              <a:t>222</a:t>
            </a:r>
          </a:p>
          <a:p>
            <a:r>
              <a:rPr lang="en-US" dirty="0" smtClean="0"/>
              <a:t>Exercise 9-4/225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CONJUCTIVE ADVERBS &amp;</a:t>
            </a:r>
            <a:br>
              <a:rPr lang="en-US" dirty="0" smtClean="0"/>
            </a:br>
            <a:r>
              <a:rPr lang="en-US" dirty="0" smtClean="0"/>
              <a:t>Transitional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Link ideas between sentences.</a:t>
            </a:r>
          </a:p>
          <a:p>
            <a:pPr>
              <a:buNone/>
            </a:pPr>
            <a:r>
              <a:rPr lang="en-US" dirty="0" smtClean="0"/>
              <a:t>A period or semicolon is required.</a:t>
            </a:r>
          </a:p>
          <a:p>
            <a:pPr>
              <a:buNone/>
            </a:pPr>
            <a:r>
              <a:rPr lang="en-US" dirty="0" smtClean="0"/>
              <a:t>Include words such as</a:t>
            </a:r>
          </a:p>
          <a:p>
            <a:r>
              <a:rPr lang="en-US" dirty="0" smtClean="0"/>
              <a:t>However</a:t>
            </a:r>
          </a:p>
          <a:p>
            <a:r>
              <a:rPr lang="en-US" dirty="0" smtClean="0"/>
              <a:t>Therefore</a:t>
            </a:r>
          </a:p>
          <a:p>
            <a:r>
              <a:rPr lang="en-US" dirty="0" smtClean="0"/>
              <a:t>Also</a:t>
            </a:r>
          </a:p>
          <a:p>
            <a:r>
              <a:rPr lang="en-US" dirty="0" smtClean="0"/>
              <a:t>Next</a:t>
            </a:r>
          </a:p>
          <a:p>
            <a:r>
              <a:rPr lang="en-US" dirty="0" smtClean="0"/>
              <a:t>Then</a:t>
            </a:r>
          </a:p>
          <a:p>
            <a:r>
              <a:rPr lang="en-US" dirty="0" smtClean="0"/>
              <a:t>Furthermore</a:t>
            </a:r>
          </a:p>
          <a:p>
            <a:r>
              <a:rPr lang="en-US" dirty="0" smtClean="0"/>
              <a:t>Nevertheless</a:t>
            </a:r>
          </a:p>
          <a:p>
            <a:pPr>
              <a:buNone/>
            </a:pPr>
            <a:r>
              <a:rPr lang="en-US" dirty="0" smtClean="0"/>
              <a:t>QUICK REFERENCE 14.5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CONJUCTIVE ADVERBS ARE NOT COORDINATING CONJUNCTIONS!!</a:t>
            </a:r>
          </a:p>
          <a:p>
            <a:r>
              <a:rPr lang="en-US" dirty="0" smtClean="0"/>
              <a:t>And, but, etc – 20c3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20-3/398</a:t>
            </a:r>
          </a:p>
          <a:p>
            <a:r>
              <a:rPr lang="en-US" dirty="0" smtClean="0"/>
              <a:t>20-4/399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8432122" cy="3962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Comma splice = Comma fault</a:t>
            </a:r>
          </a:p>
          <a:p>
            <a:r>
              <a:rPr lang="en-US" dirty="0" smtClean="0"/>
              <a:t>When a comma is used incorrectly between complete sentences.</a:t>
            </a:r>
          </a:p>
          <a:p>
            <a:pPr>
              <a:buNone/>
            </a:pPr>
            <a:r>
              <a:rPr lang="en-US" dirty="0" smtClean="0"/>
              <a:t>Run-On Sentence = Fused sentence/Run-together sentence</a:t>
            </a:r>
          </a:p>
          <a:p>
            <a:r>
              <a:rPr lang="en-US" dirty="0" smtClean="0"/>
              <a:t>Two complete sentences run into each other without any punctuation.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The icebergs broke off from the glacier, they drifted into the sea.</a:t>
            </a:r>
          </a:p>
          <a:p>
            <a:r>
              <a:rPr lang="en-US" dirty="0" smtClean="0"/>
              <a:t>COMMA SPLICE</a:t>
            </a:r>
          </a:p>
          <a:p>
            <a:pPr>
              <a:buNone/>
            </a:pPr>
            <a:r>
              <a:rPr lang="en-US" dirty="0" smtClean="0"/>
              <a:t>The icebergs broke off from the glacier they drifted into the sea.</a:t>
            </a:r>
          </a:p>
          <a:p>
            <a:r>
              <a:rPr lang="en-US" dirty="0" smtClean="0"/>
              <a:t>RUN-ON SENTENCE</a:t>
            </a:r>
          </a:p>
          <a:p>
            <a:pPr>
              <a:buNone/>
            </a:pPr>
            <a:r>
              <a:rPr lang="en-US" dirty="0" smtClean="0"/>
              <a:t>The icebergs broke off from the glacier.  They drifted into the sea.</a:t>
            </a:r>
          </a:p>
          <a:p>
            <a:r>
              <a:rPr lang="en-US" dirty="0" smtClean="0"/>
              <a:t>CORRECT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meaning allows, a colon or dash can be used to join two independent clauses.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RECOGNIZING “THEM”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an </a:t>
            </a:r>
            <a:r>
              <a:rPr lang="en-US" i="1" dirty="0" smtClean="0"/>
              <a:t>Independent Clause</a:t>
            </a:r>
          </a:p>
          <a:p>
            <a:r>
              <a:rPr lang="en-US" dirty="0" smtClean="0"/>
              <a:t>Know a </a:t>
            </a:r>
            <a:r>
              <a:rPr lang="en-US" i="1" dirty="0" smtClean="0"/>
              <a:t>comma splice </a:t>
            </a:r>
            <a:r>
              <a:rPr lang="en-US" dirty="0" smtClean="0"/>
              <a:t>or </a:t>
            </a:r>
            <a:r>
              <a:rPr lang="en-US" i="1" dirty="0" smtClean="0"/>
              <a:t>run-on</a:t>
            </a:r>
            <a:r>
              <a:rPr lang="en-US" dirty="0" smtClean="0"/>
              <a:t>.</a:t>
            </a:r>
            <a:r>
              <a:rPr lang="en-US" i="1" dirty="0" smtClean="0"/>
              <a:t> </a:t>
            </a:r>
          </a:p>
          <a:p>
            <a:r>
              <a:rPr lang="en-US" dirty="0" smtClean="0"/>
              <a:t>QUICK REFERENCE 20.1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 a period between the two sentences.</a:t>
            </a:r>
          </a:p>
          <a:p>
            <a:r>
              <a:rPr lang="en-US" i="1" dirty="0" smtClean="0"/>
              <a:t>A shark is all cartilage.  It does not have a bone in its body.</a:t>
            </a:r>
          </a:p>
          <a:p>
            <a:pPr>
              <a:buNone/>
            </a:pPr>
            <a:r>
              <a:rPr lang="en-US" dirty="0" smtClean="0"/>
              <a:t>Use a semicolon between the two sentences.</a:t>
            </a:r>
          </a:p>
          <a:p>
            <a:r>
              <a:rPr lang="en-US" i="1" dirty="0" smtClean="0"/>
              <a:t>The great white shark supposedly eats humans; research shows that most white sharks spit them out after the first bite.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Coordination &amp; Subordination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Important to Sentence Structuring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Reflect relationships between ideas being expressed.</a:t>
            </a:r>
          </a:p>
          <a:p>
            <a:r>
              <a:rPr lang="en-US" dirty="0" smtClean="0"/>
              <a:t>Coordination shows the EQUALITY of ideas.</a:t>
            </a:r>
          </a:p>
          <a:p>
            <a:r>
              <a:rPr lang="en-US" dirty="0" smtClean="0"/>
              <a:t>Subordination shows the value of one idea over the other.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sky turned dark gray.  The wind died down.</a:t>
            </a:r>
          </a:p>
          <a:p>
            <a:pPr>
              <a:buNone/>
            </a:pPr>
            <a:r>
              <a:rPr lang="en-US" b="1" dirty="0" smtClean="0"/>
              <a:t>COORDINATION:</a:t>
            </a:r>
          </a:p>
          <a:p>
            <a:r>
              <a:rPr lang="en-US" dirty="0" smtClean="0"/>
              <a:t>The sky turned dark gray, </a:t>
            </a:r>
            <a:r>
              <a:rPr lang="en-US" b="1" dirty="0" smtClean="0"/>
              <a:t>and</a:t>
            </a:r>
            <a:r>
              <a:rPr lang="en-US" dirty="0" smtClean="0"/>
              <a:t> the wind died down.</a:t>
            </a:r>
          </a:p>
          <a:p>
            <a:pPr>
              <a:buNone/>
            </a:pPr>
            <a:r>
              <a:rPr lang="en-US" b="1" dirty="0" smtClean="0"/>
              <a:t>SUBORDINATION 1 &amp; 2:</a:t>
            </a:r>
          </a:p>
          <a:p>
            <a:r>
              <a:rPr lang="en-US" b="1" dirty="0" smtClean="0"/>
              <a:t>As</a:t>
            </a:r>
            <a:r>
              <a:rPr lang="en-US" dirty="0" smtClean="0"/>
              <a:t> the sky turned dark gray, the wind died down. (Focus:  </a:t>
            </a:r>
            <a:r>
              <a:rPr lang="en-US" i="1" dirty="0" smtClean="0"/>
              <a:t>the wind.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A</a:t>
            </a:r>
            <a:r>
              <a:rPr lang="en-US" dirty="0" smtClean="0"/>
              <a:t>s the wind died down, the sky turned dark gray. (Focus:  </a:t>
            </a:r>
            <a:r>
              <a:rPr lang="en-US" i="1" dirty="0" smtClean="0"/>
              <a:t>the sky</a:t>
            </a:r>
            <a:r>
              <a:rPr lang="en-US" dirty="0" smtClean="0"/>
              <a:t>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79</TotalTime>
  <Words>672</Words>
  <Application>Microsoft Macintosh PowerPoint</Application>
  <PresentationFormat>On-screen Show (4:3)</PresentationFormat>
  <Paragraphs>126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Focus</vt:lpstr>
      <vt:lpstr>Comma Spices &amp; Run-On Sentences</vt:lpstr>
      <vt:lpstr>WHAT ARE THEY?</vt:lpstr>
      <vt:lpstr>PRACTICE</vt:lpstr>
      <vt:lpstr>EXCEPTION</vt:lpstr>
      <vt:lpstr>RECOGNIZING “THEM”</vt:lpstr>
      <vt:lpstr>THE CORRECTION</vt:lpstr>
      <vt:lpstr>Coordination &amp; Subordination</vt:lpstr>
      <vt:lpstr>Definition</vt:lpstr>
      <vt:lpstr>Example</vt:lpstr>
      <vt:lpstr>What is sentence coordination?</vt:lpstr>
      <vt:lpstr>Coordinate sentence = Compound sentence</vt:lpstr>
      <vt:lpstr>Choosing a Coordination</vt:lpstr>
      <vt:lpstr>What is sentence subordination?</vt:lpstr>
      <vt:lpstr>The Structure of a Subordinate Sentence</vt:lpstr>
      <vt:lpstr>Types of Dependent Clauses</vt:lpstr>
      <vt:lpstr>Fragments w/Subordinating Conjunctions</vt:lpstr>
      <vt:lpstr>PRACTICE</vt:lpstr>
      <vt:lpstr>CONJUCTIVE ADVERBS &amp; Transitional Expressions</vt:lpstr>
      <vt:lpstr>PRACTICE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 Spices &amp; Run-On Sentences</dc:title>
  <dc:creator>KISD</dc:creator>
  <cp:lastModifiedBy>KISD</cp:lastModifiedBy>
  <cp:revision>2</cp:revision>
  <dcterms:created xsi:type="dcterms:W3CDTF">2010-06-10T22:11:40Z</dcterms:created>
  <dcterms:modified xsi:type="dcterms:W3CDTF">2010-06-10T22:55:25Z</dcterms:modified>
</cp:coreProperties>
</file>